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41C3-EF92-42BF-BD4B-8B46E9E67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A97768-D1E3-491B-A274-01ACEFE3B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7F75EA-5618-478A-8175-DFEF2ACD623E}"/>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61F317A2-5094-4C7B-8132-8AC22ECDD0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BC221-9AE6-4062-BF5F-729BCFF19BC4}"/>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135796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FE51-F14D-4C71-A2BF-A6F1A54F71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22B432-B183-423B-9319-EF7B8A9FA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1DA43-7FED-4B07-BB7D-8D8F16ACAFCB}"/>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94AB211E-225D-428C-96AC-10A99E7FA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B8224-0AFC-4408-BD13-F73663BE77DE}"/>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333791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C44A0-7FBA-4A14-8444-5DA60BCBBE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42D488-BA1E-4835-9A9A-A2063F2D3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D7FC2E-FE48-426D-A2F2-C6002DFA4F59}"/>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285471E3-F92D-4F4E-859D-F8602CDC1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A2BC9D-0ACA-4363-A5A9-00F95A6C2790}"/>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54731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5912-4635-40DB-AFC7-6DB834CB50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99814D-EAB8-437D-BDFC-2DA3C64963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159D35-31AF-4445-B9D8-E020A965F20A}"/>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B33F81DA-533E-4871-9EAE-2DB507090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EFFD87-CDC9-4387-A145-76C9BEFE84B4}"/>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800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FA3D-71D2-4C96-91BC-6DD344B4C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94A367-0C0C-4A99-A870-1C27FEEEF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0D2CA-579D-4775-8EFC-6B948209A508}"/>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BDAE0233-F423-40DF-B6D1-AA3777511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911D2-E263-4C5C-8EBA-92A187E855FA}"/>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373775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825C-245D-42D9-B63D-C03EC4332A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78A6CC-B8A6-409B-A8B1-E841D5104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5F9DC-8409-4E4C-97DE-D5FC7B660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4AB652-F27A-4704-8B6D-4E5E5BFC62A1}"/>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6" name="Footer Placeholder 5">
            <a:extLst>
              <a:ext uri="{FF2B5EF4-FFF2-40B4-BE49-F238E27FC236}">
                <a16:creationId xmlns:a16="http://schemas.microsoft.com/office/drawing/2014/main" id="{72BE2BC9-7D71-4EA6-BB57-1D03FE92EC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5D16B-1EE1-4A9D-B827-BEFF771DB449}"/>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184305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20FB-515B-48AA-9BD1-24FB5ABDE1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A09334-1FE3-41C6-9161-920167AC8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2529-55F0-4F13-AA97-6A6D0217C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702A62-1205-4975-ACE1-06D4A2F99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01D32-0EAC-4B70-8D65-0ECA440D6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B74AE8-2357-4ACB-9935-5DB4E9CF45FA}"/>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8" name="Footer Placeholder 7">
            <a:extLst>
              <a:ext uri="{FF2B5EF4-FFF2-40B4-BE49-F238E27FC236}">
                <a16:creationId xmlns:a16="http://schemas.microsoft.com/office/drawing/2014/main" id="{EAA8DBBB-70C6-4DDF-B905-3C046B644D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CEB386-0C18-444C-BEE1-9ADAA23741B5}"/>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99185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1B18-E3C1-45D5-9752-02B27574C2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194F61-4B1C-446B-A81F-86FEF18A0BAF}"/>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4" name="Footer Placeholder 3">
            <a:extLst>
              <a:ext uri="{FF2B5EF4-FFF2-40B4-BE49-F238E27FC236}">
                <a16:creationId xmlns:a16="http://schemas.microsoft.com/office/drawing/2014/main" id="{004F39B1-8C65-4F97-93DB-D8FDF28C1C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43D3BF-F295-4D93-B44E-852AEAE51536}"/>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386193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2A6D4-207C-439C-9527-B424EA410D69}"/>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3" name="Footer Placeholder 2">
            <a:extLst>
              <a:ext uri="{FF2B5EF4-FFF2-40B4-BE49-F238E27FC236}">
                <a16:creationId xmlns:a16="http://schemas.microsoft.com/office/drawing/2014/main" id="{699C5ADE-EA69-40B4-A6A9-523069DC63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DBD76E-96A0-4A28-A481-C2F10A56ED5E}"/>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309939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344F-70BB-486A-8023-8E786811C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53FD02-C7CD-4098-912F-382D956C9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4E211D-3C07-4B3B-BADC-77FB2EFDA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DEDA6-8457-46A1-94CB-4FA2B5E4761E}"/>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6" name="Footer Placeholder 5">
            <a:extLst>
              <a:ext uri="{FF2B5EF4-FFF2-40B4-BE49-F238E27FC236}">
                <a16:creationId xmlns:a16="http://schemas.microsoft.com/office/drawing/2014/main" id="{B11DAC3F-024F-47CF-8A42-D2180666A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1B75A-DF79-4D38-9058-20AF0C4AE82B}"/>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132910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774-E4C5-4599-B0E0-E3038BE3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E41A89-FFB8-44E3-B09A-38E764EE1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75E43B-43AF-415B-87F3-6AC94C7CA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904CE-F937-4249-A2F2-E63F9AE9BF2A}"/>
              </a:ext>
            </a:extLst>
          </p:cNvPr>
          <p:cNvSpPr>
            <a:spLocks noGrp="1"/>
          </p:cNvSpPr>
          <p:nvPr>
            <p:ph type="dt" sz="half" idx="10"/>
          </p:nvPr>
        </p:nvSpPr>
        <p:spPr/>
        <p:txBody>
          <a:bodyPr/>
          <a:lstStyle/>
          <a:p>
            <a:fld id="{F7532901-5609-418A-B2FC-34ABA986ED7C}" type="datetimeFigureOut">
              <a:rPr lang="en-GB" smtClean="0"/>
              <a:t>10/01/2022</a:t>
            </a:fld>
            <a:endParaRPr lang="en-GB"/>
          </a:p>
        </p:txBody>
      </p:sp>
      <p:sp>
        <p:nvSpPr>
          <p:cNvPr id="6" name="Footer Placeholder 5">
            <a:extLst>
              <a:ext uri="{FF2B5EF4-FFF2-40B4-BE49-F238E27FC236}">
                <a16:creationId xmlns:a16="http://schemas.microsoft.com/office/drawing/2014/main" id="{21258DB9-D6A8-49A9-9723-4B2B3D3A9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E8635A-6AB5-4D64-A831-1FA3AE624879}"/>
              </a:ext>
            </a:extLst>
          </p:cNvPr>
          <p:cNvSpPr>
            <a:spLocks noGrp="1"/>
          </p:cNvSpPr>
          <p:nvPr>
            <p:ph type="sldNum" sz="quarter" idx="12"/>
          </p:nvPr>
        </p:nvSpPr>
        <p:spPr/>
        <p:txBody>
          <a:bodyPr/>
          <a:lstStyle/>
          <a:p>
            <a:fld id="{165D2E48-7919-4B42-AA2A-3B7D66545ADE}" type="slidenum">
              <a:rPr lang="en-GB" smtClean="0"/>
              <a:t>‹#›</a:t>
            </a:fld>
            <a:endParaRPr lang="en-GB"/>
          </a:p>
        </p:txBody>
      </p:sp>
    </p:spTree>
    <p:extLst>
      <p:ext uri="{BB962C8B-B14F-4D97-AF65-F5344CB8AC3E}">
        <p14:creationId xmlns:p14="http://schemas.microsoft.com/office/powerpoint/2010/main" val="6723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BDC59-7123-4D6E-9677-CB61CD239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C707AB-97E8-43DF-A269-61D42992B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17943-12E4-499E-910E-D1FC5CCD8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32901-5609-418A-B2FC-34ABA986ED7C}" type="datetimeFigureOut">
              <a:rPr lang="en-GB" smtClean="0"/>
              <a:t>10/01/2022</a:t>
            </a:fld>
            <a:endParaRPr lang="en-GB"/>
          </a:p>
        </p:txBody>
      </p:sp>
      <p:sp>
        <p:nvSpPr>
          <p:cNvPr id="5" name="Footer Placeholder 4">
            <a:extLst>
              <a:ext uri="{FF2B5EF4-FFF2-40B4-BE49-F238E27FC236}">
                <a16:creationId xmlns:a16="http://schemas.microsoft.com/office/drawing/2014/main" id="{01A14443-0F72-43C7-BA32-7B87FEDC1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0D984A-9AC4-4546-9FD4-6D088A9BB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D2E48-7919-4B42-AA2A-3B7D66545ADE}" type="slidenum">
              <a:rPr lang="en-GB" smtClean="0"/>
              <a:t>‹#›</a:t>
            </a:fld>
            <a:endParaRPr lang="en-GB"/>
          </a:p>
        </p:txBody>
      </p:sp>
    </p:spTree>
    <p:extLst>
      <p:ext uri="{BB962C8B-B14F-4D97-AF65-F5344CB8AC3E}">
        <p14:creationId xmlns:p14="http://schemas.microsoft.com/office/powerpoint/2010/main" val="412570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clapping&#10;&#10;Description automatically generated with low confidence">
            <a:extLst>
              <a:ext uri="{FF2B5EF4-FFF2-40B4-BE49-F238E27FC236}">
                <a16:creationId xmlns:a16="http://schemas.microsoft.com/office/drawing/2014/main" id="{21035533-A686-480B-A5E9-E972735FB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8"/>
            <a:ext cx="12192000" cy="5629784"/>
          </a:xfrm>
          <a:prstGeom prst="rect">
            <a:avLst/>
          </a:prstGeom>
        </p:spPr>
      </p:pic>
      <p:pic>
        <p:nvPicPr>
          <p:cNvPr id="7" name="Picture 6" descr="Diagram&#10;&#10;Description automatically generated">
            <a:extLst>
              <a:ext uri="{FF2B5EF4-FFF2-40B4-BE49-F238E27FC236}">
                <a16:creationId xmlns:a16="http://schemas.microsoft.com/office/drawing/2014/main" id="{0EBCBED8-4094-4680-A62D-14AF316A5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150" y="4352330"/>
            <a:ext cx="3884980" cy="2394232"/>
          </a:xfrm>
          <a:prstGeom prst="rect">
            <a:avLst/>
          </a:prstGeom>
        </p:spPr>
      </p:pic>
      <p:sp>
        <p:nvSpPr>
          <p:cNvPr id="25" name="TextBox 24">
            <a:extLst>
              <a:ext uri="{FF2B5EF4-FFF2-40B4-BE49-F238E27FC236}">
                <a16:creationId xmlns:a16="http://schemas.microsoft.com/office/drawing/2014/main" id="{7750F266-69C3-46FF-AA6A-84854C23E536}"/>
              </a:ext>
            </a:extLst>
          </p:cNvPr>
          <p:cNvSpPr txBox="1"/>
          <p:nvPr/>
        </p:nvSpPr>
        <p:spPr>
          <a:xfrm>
            <a:off x="149870" y="5724384"/>
            <a:ext cx="6097554" cy="923330"/>
          </a:xfrm>
          <a:prstGeom prst="rect">
            <a:avLst/>
          </a:prstGeom>
          <a:noFill/>
        </p:spPr>
        <p:txBody>
          <a:bodyPr wrap="square">
            <a:spAutoFit/>
          </a:bodyPr>
          <a:lstStyle/>
          <a:p>
            <a:r>
              <a:rPr lang="en-GB" dirty="0"/>
              <a:t>One definition of phubbing is “the activity of being impolite in a social situation by looking at your phone instead of paying attention to the person you are with.”</a:t>
            </a:r>
          </a:p>
        </p:txBody>
      </p:sp>
    </p:spTree>
    <p:extLst>
      <p:ext uri="{BB962C8B-B14F-4D97-AF65-F5344CB8AC3E}">
        <p14:creationId xmlns:p14="http://schemas.microsoft.com/office/powerpoint/2010/main" val="151506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53A89FA-14AF-490F-8966-90CC8BE3406A}"/>
              </a:ext>
            </a:extLst>
          </p:cNvPr>
          <p:cNvSpPr>
            <a:spLocks noGrp="1"/>
          </p:cNvSpPr>
          <p:nvPr>
            <p:ph type="subTitle" idx="1"/>
          </p:nvPr>
        </p:nvSpPr>
        <p:spPr>
          <a:xfrm>
            <a:off x="650449" y="5795963"/>
            <a:ext cx="10901471" cy="560388"/>
          </a:xfrm>
          <a:noFill/>
        </p:spPr>
        <p:txBody>
          <a:bodyPr>
            <a:normAutofit/>
          </a:bodyPr>
          <a:lstStyle/>
          <a:p>
            <a:r>
              <a:rPr lang="en-GB" sz="1700">
                <a:solidFill>
                  <a:schemeClr val="bg1"/>
                </a:solidFill>
              </a:rPr>
              <a:t>A study in 2016 found that texting during a conversation made the talk less satisfying for the people having it, compared to people who interacted without phones.</a:t>
            </a:r>
          </a:p>
        </p:txBody>
      </p:sp>
      <p:pic>
        <p:nvPicPr>
          <p:cNvPr id="7" name="Picture 6" descr="A group of people sitting at a table with cups of coffee&#10;&#10;Description automatically generated with medium confidence">
            <a:extLst>
              <a:ext uri="{FF2B5EF4-FFF2-40B4-BE49-F238E27FC236}">
                <a16:creationId xmlns:a16="http://schemas.microsoft.com/office/drawing/2014/main" id="{00CD22F8-200D-4110-A323-A979CABF687A}"/>
              </a:ext>
            </a:extLst>
          </p:cNvPr>
          <p:cNvPicPr>
            <a:picLocks noChangeAspect="1"/>
          </p:cNvPicPr>
          <p:nvPr/>
        </p:nvPicPr>
        <p:blipFill rotWithShape="1">
          <a:blip r:embed="rId2">
            <a:extLst>
              <a:ext uri="{28A0092B-C50C-407E-A947-70E740481C1C}">
                <a14:useLocalDpi xmlns:a14="http://schemas.microsoft.com/office/drawing/2010/main" val="0"/>
              </a:ext>
            </a:extLst>
          </a:blip>
          <a:srcRect t="4495" b="14638"/>
          <a:stretch/>
        </p:blipFill>
        <p:spPr>
          <a:xfrm>
            <a:off x="20" y="1"/>
            <a:ext cx="12191979" cy="4239482"/>
          </a:xfrm>
          <a:prstGeom prst="rect">
            <a:avLst/>
          </a:prstGeom>
        </p:spPr>
      </p:pic>
    </p:spTree>
    <p:extLst>
      <p:ext uri="{BB962C8B-B14F-4D97-AF65-F5344CB8AC3E}">
        <p14:creationId xmlns:p14="http://schemas.microsoft.com/office/powerpoint/2010/main" val="82110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picture containing table, cup, indoor, coffee&#10;&#10;Description automatically generated">
            <a:extLst>
              <a:ext uri="{FF2B5EF4-FFF2-40B4-BE49-F238E27FC236}">
                <a16:creationId xmlns:a16="http://schemas.microsoft.com/office/drawing/2014/main" id="{AFD44880-1B2E-4A4D-A23A-F252A5494874}"/>
              </a:ext>
            </a:extLst>
          </p:cNvPr>
          <p:cNvPicPr>
            <a:picLocks noChangeAspect="1"/>
          </p:cNvPicPr>
          <p:nvPr/>
        </p:nvPicPr>
        <p:blipFill rotWithShape="1">
          <a:blip r:embed="rId2">
            <a:extLst>
              <a:ext uri="{28A0092B-C50C-407E-A947-70E740481C1C}">
                <a14:useLocalDpi xmlns:a14="http://schemas.microsoft.com/office/drawing/2010/main" val="0"/>
              </a:ext>
            </a:extLst>
          </a:blip>
          <a:srcRect t="13339" r="-1" b="2369"/>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08C3AFF-FAB6-4B4D-A51F-A69C60ECB1F0}"/>
              </a:ext>
            </a:extLst>
          </p:cNvPr>
          <p:cNvSpPr txBox="1"/>
          <p:nvPr/>
        </p:nvSpPr>
        <p:spPr>
          <a:xfrm>
            <a:off x="618063" y="4856921"/>
            <a:ext cx="9565028" cy="1249240"/>
          </a:xfrm>
          <a:prstGeom prst="rect">
            <a:avLst/>
          </a:prstGeom>
        </p:spPr>
        <p:txBody>
          <a:bodyPr vert="horz" lIns="91440" tIns="45720" rIns="91440" bIns="45720" rtlCol="0">
            <a:normAutofit/>
          </a:bodyPr>
          <a:lstStyle/>
          <a:p>
            <a:pPr>
              <a:lnSpc>
                <a:spcPct val="90000"/>
              </a:lnSpc>
              <a:spcAft>
                <a:spcPts val="600"/>
              </a:spcAft>
            </a:pPr>
            <a:r>
              <a:rPr lang="en-US" dirty="0"/>
              <a:t>A 2012 study even found that the mere presence of a cell phone during a conversation — even if no one was using it — was enough to make people feel less connected to each other.</a:t>
            </a:r>
          </a:p>
        </p:txBody>
      </p:sp>
    </p:spTree>
    <p:extLst>
      <p:ext uri="{BB962C8B-B14F-4D97-AF65-F5344CB8AC3E}">
        <p14:creationId xmlns:p14="http://schemas.microsoft.com/office/powerpoint/2010/main" val="21237628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eal&#10;&#10;Description automatically generated">
            <a:extLst>
              <a:ext uri="{FF2B5EF4-FFF2-40B4-BE49-F238E27FC236}">
                <a16:creationId xmlns:a16="http://schemas.microsoft.com/office/drawing/2014/main" id="{CEE75B22-655E-4BBC-8699-AB860B777868}"/>
              </a:ext>
            </a:extLst>
          </p:cNvPr>
          <p:cNvPicPr>
            <a:picLocks noChangeAspect="1"/>
          </p:cNvPicPr>
          <p:nvPr/>
        </p:nvPicPr>
        <p:blipFill rotWithShape="1">
          <a:blip r:embed="rId2">
            <a:extLst>
              <a:ext uri="{28A0092B-C50C-407E-A947-70E740481C1C}">
                <a14:useLocalDpi xmlns:a14="http://schemas.microsoft.com/office/drawing/2010/main" val="0"/>
              </a:ext>
            </a:extLst>
          </a:blip>
          <a:srcRect t="1766" r="-1" b="31988"/>
          <a:stretch/>
        </p:blipFill>
        <p:spPr>
          <a:xfrm>
            <a:off x="320040" y="320040"/>
            <a:ext cx="11548872" cy="4303462"/>
          </a:xfrm>
          <a:prstGeom prst="rect">
            <a:avLst/>
          </a:prstGeom>
        </p:spPr>
      </p:pic>
      <p:sp>
        <p:nvSpPr>
          <p:cNvPr id="36"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92BC7E-7C71-4CF5-92FF-57FCF3A3525A}"/>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1700" dirty="0">
                <a:solidFill>
                  <a:schemeClr val="bg1"/>
                </a:solidFill>
              </a:rPr>
              <a:t>One study found that people who used their phones while eating with friends or family said they enjoyed their meal less and felt more distracted and less engaged than those who didn’t use tech at the table.</a:t>
            </a:r>
          </a:p>
        </p:txBody>
      </p:sp>
    </p:spTree>
    <p:extLst>
      <p:ext uri="{BB962C8B-B14F-4D97-AF65-F5344CB8AC3E}">
        <p14:creationId xmlns:p14="http://schemas.microsoft.com/office/powerpoint/2010/main" val="39201535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56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54215172-E31D-4604-B183-5DB476469F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9381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135</Words>
  <Application>Microsoft Office PowerPoint</Application>
  <PresentationFormat>Widescreen</PresentationFormat>
  <Paragraphs>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Eames</dc:creator>
  <cp:lastModifiedBy>Joanna Eames</cp:lastModifiedBy>
  <cp:revision>3</cp:revision>
  <dcterms:created xsi:type="dcterms:W3CDTF">2021-02-15T16:16:28Z</dcterms:created>
  <dcterms:modified xsi:type="dcterms:W3CDTF">2022-01-10T07:24:11Z</dcterms:modified>
</cp:coreProperties>
</file>